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1"/>
  </p:sldMasterIdLst>
  <p:notesMasterIdLst>
    <p:notesMasterId r:id="rId50"/>
  </p:notesMasterIdLst>
  <p:sldIdLst>
    <p:sldId id="256" r:id="rId2"/>
    <p:sldId id="296" r:id="rId3"/>
    <p:sldId id="297" r:id="rId4"/>
    <p:sldId id="299" r:id="rId5"/>
    <p:sldId id="302" r:id="rId6"/>
    <p:sldId id="303" r:id="rId7"/>
    <p:sldId id="304" r:id="rId8"/>
    <p:sldId id="305" r:id="rId9"/>
    <p:sldId id="307" r:id="rId10"/>
    <p:sldId id="306" r:id="rId11"/>
    <p:sldId id="298" r:id="rId12"/>
    <p:sldId id="309" r:id="rId13"/>
    <p:sldId id="308" r:id="rId14"/>
    <p:sldId id="301" r:id="rId15"/>
    <p:sldId id="300" r:id="rId16"/>
    <p:sldId id="262" r:id="rId17"/>
    <p:sldId id="286" r:id="rId18"/>
    <p:sldId id="261" r:id="rId19"/>
    <p:sldId id="283" r:id="rId20"/>
    <p:sldId id="284" r:id="rId21"/>
    <p:sldId id="287" r:id="rId22"/>
    <p:sldId id="265" r:id="rId23"/>
    <p:sldId id="266" r:id="rId24"/>
    <p:sldId id="268" r:id="rId25"/>
    <p:sldId id="278" r:id="rId26"/>
    <p:sldId id="257" r:id="rId27"/>
    <p:sldId id="279" r:id="rId28"/>
    <p:sldId id="282" r:id="rId29"/>
    <p:sldId id="289" r:id="rId30"/>
    <p:sldId id="272" r:id="rId31"/>
    <p:sldId id="288" r:id="rId32"/>
    <p:sldId id="290" r:id="rId33"/>
    <p:sldId id="291" r:id="rId34"/>
    <p:sldId id="273" r:id="rId35"/>
    <p:sldId id="292" r:id="rId36"/>
    <p:sldId id="310" r:id="rId37"/>
    <p:sldId id="293" r:id="rId38"/>
    <p:sldId id="295" r:id="rId39"/>
    <p:sldId id="294" r:id="rId40"/>
    <p:sldId id="281" r:id="rId41"/>
    <p:sldId id="280" r:id="rId42"/>
    <p:sldId id="285" r:id="rId43"/>
    <p:sldId id="275" r:id="rId44"/>
    <p:sldId id="277" r:id="rId45"/>
    <p:sldId id="271" r:id="rId46"/>
    <p:sldId id="269" r:id="rId47"/>
    <p:sldId id="260" r:id="rId48"/>
    <p:sldId id="25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/>
    <p:restoredTop sz="83356"/>
  </p:normalViewPr>
  <p:slideViewPr>
    <p:cSldViewPr snapToGrid="0" snapToObjects="1">
      <p:cViewPr varScale="1">
        <p:scale>
          <a:sx n="107" d="100"/>
          <a:sy n="107" d="100"/>
        </p:scale>
        <p:origin x="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765B7-03EE-134F-96A0-AAC0FCD89E47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D42B8-B419-804F-AD26-3898623E0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60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Probability of pixel x belonging to cell k at time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0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Center of mass, velocity, and shape uncertainty</a:t>
            </a:r>
          </a:p>
          <a:p>
            <a:endParaRPr lang="en-US" dirty="0"/>
          </a:p>
          <a:p>
            <a:r>
              <a:rPr lang="en-US" dirty="0"/>
              <a:t>A: original image, with center of mass (estimated) as red cross</a:t>
            </a:r>
          </a:p>
          <a:p>
            <a:r>
              <a:rPr lang="en-US" dirty="0"/>
              <a:t>B: spatial prior probability</a:t>
            </a:r>
          </a:p>
          <a:p>
            <a:r>
              <a:rPr lang="en-US" dirty="0"/>
              <a:t>C: intensity probability of foreground</a:t>
            </a:r>
          </a:p>
          <a:p>
            <a:r>
              <a:rPr lang="en-US" dirty="0"/>
              <a:t>D: image gradient</a:t>
            </a:r>
          </a:p>
          <a:p>
            <a:r>
              <a:rPr lang="en-US" dirty="0"/>
              <a:t>E: product of c and d (speed image)</a:t>
            </a:r>
          </a:p>
          <a:p>
            <a:r>
              <a:rPr lang="en-US" dirty="0"/>
              <a:t>F: fast-matching distance</a:t>
            </a:r>
          </a:p>
          <a:p>
            <a:r>
              <a:rPr lang="en-US" dirty="0"/>
              <a:t>G: likelihood</a:t>
            </a:r>
          </a:p>
          <a:p>
            <a:r>
              <a:rPr lang="en-US" dirty="0"/>
              <a:t>H: posterior</a:t>
            </a:r>
          </a:p>
          <a:p>
            <a:r>
              <a:rPr lang="en-US" dirty="0"/>
              <a:t>I: MAP-based labeled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78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R"/>
            </a:pPr>
            <a:r>
              <a:rPr lang="en-US" dirty="0"/>
              <a:t>Data, cells in t and t+1</a:t>
            </a:r>
          </a:p>
          <a:p>
            <a:pPr marL="228600" indent="-228600">
              <a:buAutoNum type="alphaUcParenR"/>
            </a:pPr>
            <a:r>
              <a:rPr lang="en-US" dirty="0"/>
              <a:t>Superimposed prior and predicted segmentations (epsilon error is much larger in one with more uncertainty due to shape change)</a:t>
            </a:r>
          </a:p>
          <a:p>
            <a:pPr marL="228600" indent="-228600">
              <a:buAutoNum type="alphaUcParenR"/>
            </a:pPr>
            <a:r>
              <a:rPr lang="en-US" dirty="0"/>
              <a:t>Signed distance function (zero-level is the original contour)</a:t>
            </a:r>
          </a:p>
          <a:p>
            <a:pPr marL="228600" indent="-228600">
              <a:buAutoNum type="alphaUcParenR"/>
            </a:pPr>
            <a:r>
              <a:rPr lang="en-US" dirty="0"/>
              <a:t>Logistic function with SDF in the exponential numerator</a:t>
            </a:r>
          </a:p>
          <a:p>
            <a:pPr marL="228600" indent="-228600">
              <a:buAutoNum type="alphaUcParenR"/>
            </a:pPr>
            <a:r>
              <a:rPr lang="en-US" dirty="0"/>
              <a:t>Resulting dynamic shape model (DSM), the cell’s probability map (fuzzier edges with more uncertainty)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March 14: spring break!</a:t>
            </a:r>
          </a:p>
          <a:p>
            <a:r>
              <a:rPr lang="en-US" baseline="0" dirty="0"/>
              <a:t>April 4: Both ISBI in D.C., and I’m on a Lilly Fellow retreat in North GA</a:t>
            </a:r>
          </a:p>
          <a:p>
            <a:r>
              <a:rPr lang="en-US" baseline="0" dirty="0"/>
              <a:t>April 11: </a:t>
            </a:r>
            <a:r>
              <a:rPr lang="en-US" baseline="0" dirty="0" err="1"/>
              <a:t>AnacondaCON</a:t>
            </a:r>
            <a:r>
              <a:rPr lang="en-US" baseline="0" dirty="0"/>
              <a:t> in Austin, TX</a:t>
            </a:r>
          </a:p>
          <a:p>
            <a:endParaRPr lang="en-US" baseline="0" dirty="0"/>
          </a:p>
          <a:p>
            <a:r>
              <a:rPr lang="en-US" baseline="0" dirty="0"/>
              <a:t>Emphasis: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Mojtaba</a:t>
            </a:r>
            <a:r>
              <a:rPr lang="en-US" baseline="0" dirty="0"/>
              <a:t> (practice for ISBI)</a:t>
            </a:r>
          </a:p>
          <a:p>
            <a:r>
              <a:rPr lang="en-US" baseline="0" dirty="0"/>
              <a:t> - </a:t>
            </a:r>
            <a:r>
              <a:rPr lang="en-US" baseline="0" dirty="0" err="1"/>
              <a:t>Roi</a:t>
            </a:r>
            <a:r>
              <a:rPr lang="en-US" baseline="0" dirty="0"/>
              <a:t> (practice for defense)</a:t>
            </a:r>
          </a:p>
          <a:p>
            <a:r>
              <a:rPr lang="en-US" baseline="0" dirty="0"/>
              <a:t> - Charles (practice for SDSC, ISBI, &amp; others)</a:t>
            </a:r>
          </a:p>
          <a:p>
            <a:r>
              <a:rPr lang="en-US" baseline="0" dirty="0"/>
              <a:t> - Raj (practice for SDSC, </a:t>
            </a:r>
            <a:r>
              <a:rPr lang="en-US" baseline="0" dirty="0" err="1"/>
              <a:t>SciPy</a:t>
            </a:r>
            <a:r>
              <a:rPr lang="en-US" baseline="0" dirty="0"/>
              <a:t>, &amp; others)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ED42B8-B419-804F-AD26-3898623E01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4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5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0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0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92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86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28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81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6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0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2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C241D-50AA-DE42-8734-C4333B430EA1}" type="datetimeFigureOut">
              <a:rPr lang="en-US" smtClean="0"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12B72AC-C5C3-7E49-85C7-E869513B72F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97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rbellea/CellTrackingAndSegmentationPublic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gacrc.uga.edu/wiki/Main_Pag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hyperlink" Target="http://www.kdd.org/kdd2018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icml.cc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www.miccai2018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hyperlink" Target="https://scipy2018.scipy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biomedicalimaging.org/2019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hyperlink" Target="https://www.southerndatascienc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cvpr2019.thecvf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joss.theoj.org/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quinngroup.github.io/people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edium.com/the-quark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rsna-pneumonia-detection-challeng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www.kaggle.com/c/data-science-bowl-2018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hyperlink" Target="https://summerofcode.withgoogle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saa.co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iccv2017.thecvf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nips.cc/Conferences/2017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acm-bcb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BE7D7E-0842-4F38-9557-0D617EE85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32CE0E-5DF1-4910-9170-60FCDE09D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70072" y="964769"/>
            <a:ext cx="4966432" cy="2376915"/>
          </a:xfrm>
        </p:spPr>
        <p:txBody>
          <a:bodyPr>
            <a:normAutofit/>
          </a:bodyPr>
          <a:lstStyle/>
          <a:p>
            <a:r>
              <a:rPr lang="en-US" sz="4200" dirty="0"/>
              <a:t>Quinn Research Group Meeting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0074" y="3529159"/>
            <a:ext cx="4972063" cy="1612688"/>
          </a:xfrm>
        </p:spPr>
        <p:txBody>
          <a:bodyPr>
            <a:normAutofit/>
          </a:bodyPr>
          <a:lstStyle/>
          <a:p>
            <a:r>
              <a:rPr lang="en-US" dirty="0"/>
              <a:t>September 5, 2018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8BE64-6C02-4E42-BDA9-6B8B59C4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8" y="482171"/>
            <a:ext cx="4641751" cy="5149101"/>
            <a:chOff x="632238" y="482171"/>
            <a:chExt cx="4641751" cy="514910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D431A6-9E1C-4B11-BDBB-3657C592F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8" y="482171"/>
              <a:ext cx="464175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812A6D-4B8E-47C7-8209-617FCA0F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7" y="812507"/>
              <a:ext cx="4001652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262252E-3BC8-4D09-B5AC-AEC6296B9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8720" y="977099"/>
            <a:ext cx="3661944" cy="41362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5CAC9-46E2-C74D-BED3-AE80B044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3" y="1368360"/>
            <a:ext cx="3362141" cy="336214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5CBE9D-E580-4E12-A631-39FF36782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0073" y="3526496"/>
            <a:ext cx="49595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CD736FD-103D-4A07-94DB-2E05C99C0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4EB30B-2659-4978-B415-0296628B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8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F97A-1DCD-5A4C-96A1-35BB9709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Distance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EEC3D5-08DD-9A4B-936A-3C915A202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54" y="2004538"/>
            <a:ext cx="96774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02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31DF3B-5D86-5A46-9B25-AE1AC16F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2FF95-FAC5-C64A-9EA3-E3EB61FA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34" y="1958992"/>
            <a:ext cx="8645764" cy="47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3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9C2D-CD36-504E-937C-84A72C3A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D5626-0841-E64F-82D5-152D4C312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Tested out the algorithm against openly available Cell Tracking Challenge datasets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D596C-B14C-0248-8F9B-450E511D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545" y="2798902"/>
            <a:ext cx="4507573" cy="2580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DCE6EC-F230-9849-93F3-809C8363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00" y="2798902"/>
            <a:ext cx="6720956" cy="25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2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9CE2-941F-F449-8C42-21663D98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61A1B-0D8B-B342-904D-BE20B6FD6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11936"/>
          </a:xfrm>
        </p:spPr>
        <p:txBody>
          <a:bodyPr>
            <a:normAutofit/>
          </a:bodyPr>
          <a:lstStyle/>
          <a:p>
            <a:r>
              <a:rPr lang="en-US" dirty="0"/>
              <a:t>Probabilistic algorithm for [mostly] unsupervised object detection and tracking</a:t>
            </a:r>
          </a:p>
          <a:p>
            <a:r>
              <a:rPr lang="en-US" dirty="0"/>
              <a:t>Works irrespective of cell shape (i.e., does not need to be circular)</a:t>
            </a:r>
          </a:p>
          <a:p>
            <a:r>
              <a:rPr lang="en-US" dirty="0"/>
              <a:t>Achieves excellent results on open benchmark datasets</a:t>
            </a:r>
          </a:p>
          <a:p>
            <a:r>
              <a:rPr lang="en-US" dirty="0"/>
              <a:t>Very elegant and well-designed theoretical model</a:t>
            </a:r>
          </a:p>
          <a:p>
            <a:r>
              <a:rPr lang="en-US" dirty="0"/>
              <a:t>Scalability is untested (struggles with longer videos)</a:t>
            </a:r>
          </a:p>
          <a:p>
            <a:r>
              <a:rPr lang="en-US" dirty="0"/>
              <a:t>Unclear if fast-matching algorithm leads to incorrect segmentations</a:t>
            </a:r>
          </a:p>
          <a:p>
            <a:r>
              <a:rPr lang="en-US" dirty="0"/>
              <a:t>Had difficulty with datasets lacking contrast, mitotic events, overlapping cells</a:t>
            </a:r>
          </a:p>
          <a:p>
            <a:r>
              <a:rPr lang="en-US" dirty="0"/>
              <a:t>Requires an initial segmentation “seed”</a:t>
            </a:r>
          </a:p>
        </p:txBody>
      </p:sp>
    </p:spTree>
    <p:extLst>
      <p:ext uri="{BB962C8B-B14F-4D97-AF65-F5344CB8AC3E}">
        <p14:creationId xmlns:p14="http://schemas.microsoft.com/office/powerpoint/2010/main" val="274898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ED05-AA9F-8349-BEA3-AA4DFF2C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EB9B99-267D-404E-91EC-C586D8B883AE}"/>
              </a:ext>
            </a:extLst>
          </p:cNvPr>
          <p:cNvSpPr/>
          <p:nvPr/>
        </p:nvSpPr>
        <p:spPr>
          <a:xfrm>
            <a:off x="1635033" y="2128053"/>
            <a:ext cx="6135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https://github.com/arbellea/CellTrackingAndSegmentationPublic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8562E-FE17-A243-8E48-1DAB20A8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859" y="2497385"/>
            <a:ext cx="8559554" cy="35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CC81FC-987D-9343-B919-C2A8C1BB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 for something completely different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1B654-8651-E346-BD4A-A9B78C8C8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924" y="273866"/>
            <a:ext cx="3668260" cy="337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31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Roi </a:t>
            </a:r>
            <a:r>
              <a:rPr lang="en-US" dirty="0" err="1"/>
              <a:t>Ceren</a:t>
            </a:r>
            <a:r>
              <a:rPr lang="en-US" dirty="0"/>
              <a:t> (Ph.D.)</a:t>
            </a:r>
          </a:p>
          <a:p>
            <a:r>
              <a:rPr lang="en-US" dirty="0" err="1"/>
              <a:t>Mojtaba</a:t>
            </a:r>
            <a:r>
              <a:rPr lang="en-US" dirty="0"/>
              <a:t> </a:t>
            </a:r>
            <a:r>
              <a:rPr lang="en-US" dirty="0" err="1"/>
              <a:t>Fazli</a:t>
            </a:r>
            <a:r>
              <a:rPr lang="en-US" dirty="0"/>
              <a:t> (Ph.D.)</a:t>
            </a:r>
          </a:p>
          <a:p>
            <a:r>
              <a:rPr lang="en-US" dirty="0" err="1"/>
              <a:t>Bahaa</a:t>
            </a:r>
            <a:r>
              <a:rPr lang="en-US" dirty="0"/>
              <a:t> </a:t>
            </a:r>
            <a:r>
              <a:rPr lang="en-US" dirty="0" err="1"/>
              <a:t>AlAila</a:t>
            </a:r>
            <a:r>
              <a:rPr lang="en-US" dirty="0"/>
              <a:t> (Ph.D.)</a:t>
            </a:r>
          </a:p>
          <a:p>
            <a:r>
              <a:rPr lang="en-US" dirty="0"/>
              <a:t>Rajeswari Sivakumar (M.S.; remote)</a:t>
            </a:r>
          </a:p>
          <a:p>
            <a:r>
              <a:rPr lang="en-US" dirty="0"/>
              <a:t>Christian McDaniel (M.S.)</a:t>
            </a:r>
          </a:p>
          <a:p>
            <a:r>
              <a:rPr lang="en-US" dirty="0" err="1"/>
              <a:t>Weiwen</a:t>
            </a:r>
            <a:r>
              <a:rPr lang="en-US" dirty="0"/>
              <a:t> Xu (M.S.)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Andrew Durden (B.S. turned M.S.)</a:t>
            </a:r>
          </a:p>
          <a:p>
            <a:r>
              <a:rPr lang="en-US" dirty="0"/>
              <a:t>Zane Page (B.S.)</a:t>
            </a:r>
          </a:p>
          <a:p>
            <a:r>
              <a:rPr lang="en-US" dirty="0" err="1"/>
              <a:t>Sy</a:t>
            </a:r>
            <a:r>
              <a:rPr lang="en-US" dirty="0"/>
              <a:t> Ahmed (B.S.; “remote”)</a:t>
            </a:r>
          </a:p>
          <a:p>
            <a:r>
              <a:rPr lang="en-US" dirty="0"/>
              <a:t>Andrew Bennett (B.S.)</a:t>
            </a:r>
          </a:p>
          <a:p>
            <a:r>
              <a:rPr lang="en-US" dirty="0"/>
              <a:t>Sonia Rao (B.S.)</a:t>
            </a:r>
          </a:p>
          <a:p>
            <a:r>
              <a:rPr lang="en-US" dirty="0" err="1"/>
              <a:t>Meekail</a:t>
            </a:r>
            <a:r>
              <a:rPr lang="en-US" dirty="0"/>
              <a:t> Zain (B.S.)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Roi </a:t>
            </a:r>
            <a:r>
              <a:rPr lang="en-US" dirty="0" err="1"/>
              <a:t>Ceren</a:t>
            </a:r>
            <a:r>
              <a:rPr lang="en-US" dirty="0"/>
              <a:t>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 err="1"/>
              <a:t>Mojtaba</a:t>
            </a:r>
            <a:r>
              <a:rPr lang="en-US" dirty="0"/>
              <a:t> </a:t>
            </a:r>
            <a:r>
              <a:rPr lang="en-US" dirty="0" err="1"/>
              <a:t>Fazli</a:t>
            </a:r>
            <a:endParaRPr lang="en-US" dirty="0"/>
          </a:p>
          <a:p>
            <a:r>
              <a:rPr lang="en-US" dirty="0" err="1"/>
              <a:t>Bahaa</a:t>
            </a:r>
            <a:r>
              <a:rPr lang="en-US" dirty="0"/>
              <a:t> </a:t>
            </a:r>
            <a:r>
              <a:rPr lang="en-US" dirty="0" err="1"/>
              <a:t>AlAila</a:t>
            </a:r>
            <a:endParaRPr lang="en-US" dirty="0"/>
          </a:p>
          <a:p>
            <a:r>
              <a:rPr lang="en-US" dirty="0"/>
              <a:t>Rajeswari Sivakumar </a:t>
            </a:r>
            <a:r>
              <a:rPr lang="en-US" b="1" dirty="0"/>
              <a:t>(graduating!)</a:t>
            </a:r>
            <a:endParaRPr lang="en-US" dirty="0"/>
          </a:p>
          <a:p>
            <a:r>
              <a:rPr lang="en-US" dirty="0"/>
              <a:t>Christian McDaniel</a:t>
            </a:r>
          </a:p>
          <a:p>
            <a:r>
              <a:rPr lang="en-US" dirty="0" err="1"/>
              <a:t>Weiwen</a:t>
            </a:r>
            <a:r>
              <a:rPr lang="en-US" dirty="0"/>
              <a:t> Xu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Andrew Durden</a:t>
            </a:r>
          </a:p>
          <a:p>
            <a:r>
              <a:rPr lang="en-US" dirty="0"/>
              <a:t>Zane Page</a:t>
            </a:r>
          </a:p>
          <a:p>
            <a:r>
              <a:rPr lang="en-US" dirty="0" err="1"/>
              <a:t>Sy</a:t>
            </a:r>
            <a:r>
              <a:rPr lang="en-US" dirty="0"/>
              <a:t> Ahmed</a:t>
            </a:r>
          </a:p>
          <a:p>
            <a:r>
              <a:rPr lang="en-US" dirty="0"/>
              <a:t>Andrew Bennett</a:t>
            </a:r>
          </a:p>
          <a:p>
            <a:r>
              <a:rPr lang="en-US" dirty="0"/>
              <a:t>Sonia Rao</a:t>
            </a:r>
          </a:p>
          <a:p>
            <a:r>
              <a:rPr lang="en-US" dirty="0" err="1"/>
              <a:t>Meekail</a:t>
            </a:r>
            <a:r>
              <a:rPr lang="en-US" dirty="0"/>
              <a:t> Zain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8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2018 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September 5 (today)</a:t>
            </a:r>
          </a:p>
          <a:p>
            <a:r>
              <a:rPr lang="en-US" dirty="0"/>
              <a:t>September 19: </a:t>
            </a:r>
            <a:r>
              <a:rPr lang="en-US" b="1" dirty="0"/>
              <a:t>Andrew Durden</a:t>
            </a:r>
            <a:endParaRPr lang="en-US" dirty="0"/>
          </a:p>
          <a:p>
            <a:r>
              <a:rPr lang="en-US" dirty="0"/>
              <a:t>September 26: </a:t>
            </a:r>
            <a:r>
              <a:rPr lang="en-US" b="1" dirty="0"/>
              <a:t>Christian McDaniel</a:t>
            </a:r>
            <a:endParaRPr lang="en-US" dirty="0"/>
          </a:p>
          <a:p>
            <a:r>
              <a:rPr lang="en-US" dirty="0"/>
              <a:t>October 10: </a:t>
            </a:r>
            <a:r>
              <a:rPr lang="en-US" b="1" dirty="0" err="1"/>
              <a:t>Mojtaba</a:t>
            </a:r>
            <a:r>
              <a:rPr lang="en-US" b="1" dirty="0"/>
              <a:t> </a:t>
            </a:r>
            <a:r>
              <a:rPr lang="en-US" b="1" dirty="0" err="1"/>
              <a:t>Fazli</a:t>
            </a:r>
            <a:endParaRPr lang="en-US" dirty="0"/>
          </a:p>
          <a:p>
            <a:r>
              <a:rPr lang="en-US" dirty="0"/>
              <a:t>October 17: </a:t>
            </a:r>
            <a:r>
              <a:rPr lang="en-US" b="1" dirty="0"/>
              <a:t>Roi </a:t>
            </a:r>
            <a:r>
              <a:rPr lang="en-US" b="1" dirty="0" err="1"/>
              <a:t>Ceren</a:t>
            </a:r>
            <a:endParaRPr lang="en-US" dirty="0"/>
          </a:p>
          <a:p>
            <a:r>
              <a:rPr lang="en-US" dirty="0"/>
              <a:t>October 24: </a:t>
            </a:r>
            <a:r>
              <a:rPr lang="en-US" b="1" dirty="0" err="1"/>
              <a:t>Bahaa</a:t>
            </a:r>
            <a:r>
              <a:rPr lang="en-US" b="1" dirty="0"/>
              <a:t> </a:t>
            </a:r>
            <a:r>
              <a:rPr lang="en-US" b="1" dirty="0" err="1"/>
              <a:t>AlAila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October 31: </a:t>
            </a:r>
            <a:r>
              <a:rPr lang="en-US" b="1" dirty="0" err="1"/>
              <a:t>Weiwen</a:t>
            </a:r>
            <a:r>
              <a:rPr lang="en-US" b="1" dirty="0"/>
              <a:t> Xu</a:t>
            </a:r>
            <a:endParaRPr lang="en-US" dirty="0"/>
          </a:p>
          <a:p>
            <a:r>
              <a:rPr lang="en-US" dirty="0"/>
              <a:t>November 7: </a:t>
            </a:r>
            <a:r>
              <a:rPr lang="en-US" b="1" dirty="0"/>
              <a:t>Zane Page &amp; </a:t>
            </a:r>
            <a:r>
              <a:rPr lang="en-US" b="1" dirty="0" err="1"/>
              <a:t>Meekail</a:t>
            </a:r>
            <a:r>
              <a:rPr lang="en-US" b="1" dirty="0"/>
              <a:t> Zain</a:t>
            </a:r>
            <a:endParaRPr lang="en-US" dirty="0"/>
          </a:p>
          <a:p>
            <a:r>
              <a:rPr lang="en-US" dirty="0"/>
              <a:t>November 14: </a:t>
            </a:r>
            <a:r>
              <a:rPr lang="en-US" b="1" dirty="0"/>
              <a:t>Sonia Rao &amp; Andrew Bennett</a:t>
            </a:r>
            <a:endParaRPr lang="en-US" dirty="0"/>
          </a:p>
          <a:p>
            <a:r>
              <a:rPr lang="en-US" dirty="0"/>
              <a:t>November 21: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92785C-4AF7-DA47-941C-AB2BBFEF5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76" y="3941213"/>
            <a:ext cx="1517650" cy="151765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2BAA12-A173-0D47-9F03-A83180513107}"/>
              </a:ext>
            </a:extLst>
          </p:cNvPr>
          <p:cNvSpPr/>
          <p:nvPr/>
        </p:nvSpPr>
        <p:spPr>
          <a:xfrm>
            <a:off x="6299977" y="4830392"/>
            <a:ext cx="2172416" cy="781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December 13(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04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DE38-9C5F-1C4C-8BBA-CC77D3952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EE85E-C501-9A40-A5BD-1B2743F5E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818178"/>
          </a:xfrm>
        </p:spPr>
        <p:txBody>
          <a:bodyPr>
            <a:normAutofit/>
          </a:bodyPr>
          <a:lstStyle/>
          <a:p>
            <a:r>
              <a:rPr lang="en-US" b="1" dirty="0"/>
              <a:t>Excellence in Research</a:t>
            </a:r>
          </a:p>
          <a:p>
            <a:endParaRPr lang="en-US" b="1" dirty="0"/>
          </a:p>
          <a:p>
            <a:r>
              <a:rPr lang="en-US" dirty="0"/>
              <a:t>Clear objectives (set goals)</a:t>
            </a:r>
          </a:p>
          <a:p>
            <a:r>
              <a:rPr lang="en-US" dirty="0"/>
              <a:t>Self-motivation (keep trying things)</a:t>
            </a:r>
          </a:p>
          <a:p>
            <a:r>
              <a:rPr lang="en-US" dirty="0"/>
              <a:t>Collaboration (talk to each other)</a:t>
            </a:r>
          </a:p>
          <a:p>
            <a:r>
              <a:rPr lang="en-US" dirty="0"/>
              <a:t>Continued progress (even sideways)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112801-7304-8C40-9287-DC6A869C5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818178"/>
          </a:xfrm>
        </p:spPr>
        <p:txBody>
          <a:bodyPr>
            <a:normAutofit/>
          </a:bodyPr>
          <a:lstStyle/>
          <a:p>
            <a:r>
              <a:rPr lang="en-US" b="1" dirty="0"/>
              <a:t>Excellence in Communication</a:t>
            </a:r>
            <a:endParaRPr lang="en-US" dirty="0"/>
          </a:p>
          <a:p>
            <a:endParaRPr lang="en-US" b="1" dirty="0"/>
          </a:p>
          <a:p>
            <a:r>
              <a:rPr lang="en-US" dirty="0"/>
              <a:t>Writing &amp; Editing (preprints, papers)</a:t>
            </a:r>
          </a:p>
          <a:p>
            <a:r>
              <a:rPr lang="en-US" dirty="0"/>
              <a:t>Blogging</a:t>
            </a:r>
          </a:p>
          <a:p>
            <a:r>
              <a:rPr lang="en-US" dirty="0"/>
              <a:t>Documenting (in-code, READMEs, wikis)</a:t>
            </a:r>
          </a:p>
          <a:p>
            <a:r>
              <a:rPr lang="en-US" dirty="0"/>
              <a:t>Open Science (group GitHub)</a:t>
            </a:r>
          </a:p>
        </p:txBody>
      </p:sp>
    </p:spTree>
    <p:extLst>
      <p:ext uri="{BB962C8B-B14F-4D97-AF65-F5344CB8AC3E}">
        <p14:creationId xmlns:p14="http://schemas.microsoft.com/office/powerpoint/2010/main" val="147950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09EB-C660-7A41-A14C-5EAB6773D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A Probabilistic Approach to Joint Cell Tracking and Segmentation in High-Throughput Microscopy Videos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13177-A14A-7844-9C05-8AAA7E5F7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Authors:  Assaf </a:t>
            </a:r>
            <a:r>
              <a:rPr lang="en-US" dirty="0" err="1"/>
              <a:t>Arbelle</a:t>
            </a:r>
            <a:r>
              <a:rPr lang="en-US" dirty="0"/>
              <a:t>, Jose Reyes, Jia-Yun Chen, </a:t>
            </a:r>
            <a:r>
              <a:rPr lang="en-US" dirty="0" err="1"/>
              <a:t>Galit</a:t>
            </a:r>
            <a:r>
              <a:rPr lang="en-US" dirty="0"/>
              <a:t> </a:t>
            </a:r>
            <a:r>
              <a:rPr lang="en-US" dirty="0" err="1"/>
              <a:t>Lahav</a:t>
            </a:r>
            <a:r>
              <a:rPr lang="en-US" dirty="0"/>
              <a:t>, Tammy </a:t>
            </a:r>
            <a:r>
              <a:rPr lang="en-US" dirty="0" err="1"/>
              <a:t>Riklin</a:t>
            </a:r>
            <a:r>
              <a:rPr lang="en-US" dirty="0"/>
              <a:t> </a:t>
            </a:r>
            <a:r>
              <a:rPr lang="en-US" dirty="0" err="1"/>
              <a:t>Raviv</a:t>
            </a:r>
            <a:endParaRPr lang="en-US" dirty="0"/>
          </a:p>
          <a:p>
            <a:pPr lvl="1"/>
            <a:r>
              <a:rPr lang="en-US" dirty="0"/>
              <a:t>Department of Systems Biology, Harvard Medical School</a:t>
            </a:r>
          </a:p>
          <a:p>
            <a:pPr lvl="1"/>
            <a:r>
              <a:rPr lang="en-US" dirty="0"/>
              <a:t>Department of Electrical and Computer Engineering, Ben-Gurion University of the Negev, Israel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Zlotowski</a:t>
            </a:r>
            <a:r>
              <a:rPr lang="en-US" dirty="0"/>
              <a:t> Center for Neuroscience, Ben-Gurion University of the Negev, Israel</a:t>
            </a:r>
          </a:p>
        </p:txBody>
      </p:sp>
    </p:spTree>
    <p:extLst>
      <p:ext uri="{BB962C8B-B14F-4D97-AF65-F5344CB8AC3E}">
        <p14:creationId xmlns:p14="http://schemas.microsoft.com/office/powerpoint/2010/main" val="1731934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68C16A-C621-8945-8A27-F0A690A5D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89D9-3E04-7843-9F30-E09487E72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57556"/>
          </a:xfrm>
        </p:spPr>
        <p:txBody>
          <a:bodyPr>
            <a:normAutofit/>
          </a:bodyPr>
          <a:lstStyle/>
          <a:p>
            <a:r>
              <a:rPr lang="en-US" dirty="0"/>
              <a:t>Codename “</a:t>
            </a:r>
            <a:r>
              <a:rPr lang="en-US" dirty="0" err="1"/>
              <a:t>LittleJohn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20 nodes: 12 cores, 128GB memory, 2TB HDD each</a:t>
            </a:r>
          </a:p>
          <a:p>
            <a:pPr lvl="1"/>
            <a:r>
              <a:rPr lang="en-US" dirty="0"/>
              <a:t>1 node: 12 cores, 16GB memory, 40TB HDD</a:t>
            </a:r>
          </a:p>
          <a:p>
            <a:pPr lvl="1"/>
            <a:r>
              <a:rPr lang="en-US" dirty="0"/>
              <a:t>1 node: 2x TITAN GPU</a:t>
            </a:r>
          </a:p>
          <a:p>
            <a:r>
              <a:rPr lang="en-US" dirty="0"/>
              <a:t>Google Cloud Platform ($300 free for signing up!)</a:t>
            </a:r>
          </a:p>
          <a:p>
            <a:r>
              <a:rPr lang="en-US" dirty="0"/>
              <a:t>Amazon Web Services (currently </a:t>
            </a:r>
            <a:r>
              <a:rPr lang="en-US" b="1" dirty="0"/>
              <a:t>no research credits</a:t>
            </a:r>
            <a:r>
              <a:rPr lang="en-US" dirty="0"/>
              <a:t>, sorry </a:t>
            </a:r>
            <a:r>
              <a:rPr lang="en-US" dirty="0">
                <a:sym typeface="Wingdings" pitchFamily="2" charset="2"/>
              </a:rPr>
              <a:t> )</a:t>
            </a:r>
            <a:endParaRPr lang="en-US" dirty="0"/>
          </a:p>
          <a:p>
            <a:r>
              <a:rPr lang="en-US" dirty="0"/>
              <a:t>GACRC: </a:t>
            </a:r>
            <a:r>
              <a:rPr lang="en-US" dirty="0">
                <a:hlinkClick r:id="rId2"/>
              </a:rPr>
              <a:t>https://wiki.gacrc.uga.edu/wiki/Main_Page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have a lab account—let me know if you want/need access, and I’ll sign you up</a:t>
            </a:r>
          </a:p>
        </p:txBody>
      </p:sp>
    </p:spTree>
    <p:extLst>
      <p:ext uri="{BB962C8B-B14F-4D97-AF65-F5344CB8AC3E}">
        <p14:creationId xmlns:p14="http://schemas.microsoft.com/office/powerpoint/2010/main" val="211345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9FF2D0-1F5E-894B-9385-0739A915A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A20437-E172-094E-B8A2-6C72AE7C9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Interested in traveling? Practice speaking in front of a crowd? A chance to network with the experts?</a:t>
            </a:r>
          </a:p>
        </p:txBody>
      </p:sp>
    </p:spTree>
    <p:extLst>
      <p:ext uri="{BB962C8B-B14F-4D97-AF65-F5344CB8AC3E}">
        <p14:creationId xmlns:p14="http://schemas.microsoft.com/office/powerpoint/2010/main" val="933559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ACM SIGKDD</a:t>
            </a:r>
          </a:p>
          <a:p>
            <a:pPr lvl="1"/>
            <a:r>
              <a:rPr lang="en-US" dirty="0"/>
              <a:t>KDD 2018 was in London, England last month</a:t>
            </a:r>
          </a:p>
          <a:p>
            <a:pPr lvl="1"/>
            <a:r>
              <a:rPr lang="en-US" dirty="0"/>
              <a:t>Tippy-top data science conference</a:t>
            </a:r>
          </a:p>
          <a:p>
            <a:pPr lvl="1"/>
            <a:r>
              <a:rPr lang="en-US" b="1" dirty="0"/>
              <a:t>Submission deadline usually ~February</a:t>
            </a:r>
          </a:p>
          <a:p>
            <a:pPr lvl="1"/>
            <a:r>
              <a:rPr lang="en-US" dirty="0">
                <a:hlinkClick r:id="rId2"/>
              </a:rPr>
              <a:t>http://www.kdd.org/kdd2018/</a:t>
            </a:r>
            <a:r>
              <a:rPr lang="en-US" dirty="0"/>
              <a:t> 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3868B8-3A63-1E44-AE6F-4E596E8F3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673" y="2714877"/>
            <a:ext cx="4536957" cy="156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30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E6317E-482C-2343-B1AE-52381DAE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International Conference on Machine Learning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June 10-15, 2019</a:t>
            </a:r>
          </a:p>
          <a:p>
            <a:pPr lvl="1"/>
            <a:r>
              <a:rPr lang="en-US" b="1" dirty="0"/>
              <a:t>Submission deadline in ~January</a:t>
            </a:r>
          </a:p>
          <a:p>
            <a:pPr lvl="1"/>
            <a:r>
              <a:rPr lang="en-US" dirty="0">
                <a:hlinkClick r:id="rId2"/>
              </a:rPr>
              <a:t>https://icml.cc/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E95B2-B84E-C24C-A51C-4D9C9317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889" y="2531258"/>
            <a:ext cx="4150177" cy="104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MICCAI</a:t>
            </a:r>
          </a:p>
          <a:p>
            <a:pPr lvl="1"/>
            <a:r>
              <a:rPr lang="en-US" dirty="0"/>
              <a:t>Granada, Spain</a:t>
            </a:r>
          </a:p>
          <a:p>
            <a:pPr lvl="1"/>
            <a:r>
              <a:rPr lang="en-US" dirty="0"/>
              <a:t>Will be September 16 - 20, 2018</a:t>
            </a:r>
          </a:p>
          <a:p>
            <a:pPr lvl="1"/>
            <a:r>
              <a:rPr lang="en-US" b="1" dirty="0"/>
              <a:t>Submission deadline usually ~February</a:t>
            </a:r>
          </a:p>
          <a:p>
            <a:pPr lvl="1"/>
            <a:r>
              <a:rPr lang="en-US" dirty="0"/>
              <a:t>Also lots of A+ workshops with submission</a:t>
            </a:r>
            <a:br>
              <a:rPr lang="en-US" dirty="0"/>
            </a:br>
            <a:r>
              <a:rPr lang="en-US" dirty="0"/>
              <a:t>deadlines in the summer months</a:t>
            </a:r>
          </a:p>
          <a:p>
            <a:pPr lvl="1"/>
            <a:r>
              <a:rPr lang="en-US" dirty="0">
                <a:hlinkClick r:id="rId2"/>
              </a:rPr>
              <a:t>http://www.miccai2018.org/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22570-2E95-214D-BE85-B8E74393A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763" y="2262909"/>
            <a:ext cx="4959586" cy="22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7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SciPy</a:t>
            </a:r>
          </a:p>
          <a:p>
            <a:pPr lvl="1"/>
            <a:r>
              <a:rPr lang="en-US" dirty="0"/>
              <a:t>Always in Austin, Texas</a:t>
            </a:r>
          </a:p>
          <a:p>
            <a:pPr lvl="1"/>
            <a:r>
              <a:rPr lang="en-US" dirty="0"/>
              <a:t>SciPy 2018 was July 9 – 15</a:t>
            </a:r>
          </a:p>
          <a:p>
            <a:pPr lvl="1"/>
            <a:r>
              <a:rPr lang="en-US" b="1" dirty="0"/>
              <a:t>Abstract deadline usually ~February</a:t>
            </a:r>
          </a:p>
          <a:p>
            <a:pPr lvl="1"/>
            <a:r>
              <a:rPr lang="en-US" dirty="0">
                <a:hlinkClick r:id="rId2"/>
              </a:rPr>
              <a:t>https://scipy2018.scipy.org/</a:t>
            </a:r>
            <a:endParaRPr lang="en-US" dirty="0"/>
          </a:p>
          <a:p>
            <a:pPr lvl="1"/>
            <a:r>
              <a:rPr lang="en-US" b="1" dirty="0"/>
              <a:t>Had two papers accepted to SciPy 2018!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593E2-053F-6145-884B-1445B157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33" y="2733033"/>
            <a:ext cx="4984981" cy="13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3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IEEE International Symposium on Biomedical Imaging (ISBI)</a:t>
            </a:r>
          </a:p>
          <a:p>
            <a:pPr lvl="1"/>
            <a:r>
              <a:rPr lang="en-US" dirty="0"/>
              <a:t>Venice, Italy</a:t>
            </a:r>
          </a:p>
          <a:p>
            <a:pPr lvl="1"/>
            <a:r>
              <a:rPr lang="en-US" dirty="0"/>
              <a:t>April 8-11, 2019</a:t>
            </a:r>
          </a:p>
          <a:p>
            <a:pPr lvl="1"/>
            <a:r>
              <a:rPr lang="en-US" b="1" dirty="0"/>
              <a:t>Submission deadline: October 9, 2018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https://biomedicalimaging.org/2019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~20% acceptance rate</a:t>
            </a:r>
          </a:p>
          <a:p>
            <a:pPr lvl="1"/>
            <a:r>
              <a:rPr lang="en-US" b="1" dirty="0"/>
              <a:t>Had two papers and a poster accepted to ISBI 2018!</a:t>
            </a:r>
          </a:p>
        </p:txBody>
      </p:sp>
    </p:spTree>
    <p:extLst>
      <p:ext uri="{BB962C8B-B14F-4D97-AF65-F5344CB8AC3E}">
        <p14:creationId xmlns:p14="http://schemas.microsoft.com/office/powerpoint/2010/main" val="155202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Southern Data Science Conference 2019</a:t>
            </a:r>
          </a:p>
          <a:p>
            <a:pPr lvl="1"/>
            <a:r>
              <a:rPr lang="en-US" dirty="0"/>
              <a:t>Atlanta, GA</a:t>
            </a:r>
          </a:p>
          <a:p>
            <a:pPr lvl="1"/>
            <a:r>
              <a:rPr lang="en-US" dirty="0"/>
              <a:t>April 11-13, 2019</a:t>
            </a:r>
          </a:p>
          <a:p>
            <a:pPr lvl="1"/>
            <a:r>
              <a:rPr lang="en-US" b="1" dirty="0"/>
              <a:t>Abstracts probably due ~January</a:t>
            </a:r>
          </a:p>
          <a:p>
            <a:pPr lvl="1"/>
            <a:r>
              <a:rPr lang="en-US" dirty="0">
                <a:hlinkClick r:id="rId2"/>
              </a:rPr>
              <a:t>https://www.southerndatascience.com/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Had two posters accepted to SDSC 2018!</a:t>
            </a:r>
          </a:p>
          <a:p>
            <a:pPr lvl="1"/>
            <a:r>
              <a:rPr lang="en-US" dirty="0"/>
              <a:t>(Full disclosure: I’m on the SDSC Advisory Board)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191357-C816-9F4C-AF8E-5C03DB8EB250}"/>
              </a:ext>
            </a:extLst>
          </p:cNvPr>
          <p:cNvSpPr/>
          <p:nvPr/>
        </p:nvSpPr>
        <p:spPr>
          <a:xfrm>
            <a:off x="6927742" y="2556932"/>
            <a:ext cx="4386021" cy="203056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133B7-FBC2-3E46-BF52-EC1F2DC6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93" y="2812727"/>
            <a:ext cx="4001264" cy="152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2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CVPR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June 15 – 21, 2019</a:t>
            </a:r>
          </a:p>
          <a:p>
            <a:pPr lvl="1"/>
            <a:r>
              <a:rPr lang="en-US" b="1" dirty="0"/>
              <a:t>Submission deadline: November 16, 2018</a:t>
            </a:r>
          </a:p>
          <a:p>
            <a:pPr lvl="1"/>
            <a:r>
              <a:rPr lang="en-US" dirty="0">
                <a:hlinkClick r:id="rId2"/>
              </a:rPr>
              <a:t>http://cvpr2019.thecvf.com/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Acceptance rate: ~30%</a:t>
            </a:r>
          </a:p>
          <a:p>
            <a:pPr lvl="1"/>
            <a:r>
              <a:rPr lang="en-US" b="1" dirty="0"/>
              <a:t>Most likely great workshops with ~early-to-mid</a:t>
            </a:r>
            <a:br>
              <a:rPr lang="en-US" b="1" dirty="0"/>
            </a:br>
            <a:r>
              <a:rPr lang="en-US" b="1" dirty="0"/>
              <a:t>spring deadlines</a:t>
            </a:r>
          </a:p>
          <a:p>
            <a:pPr lvl="1"/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52144-58C5-CF45-8B31-CC180E3F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211" y="2430730"/>
            <a:ext cx="2921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89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0BE602-824A-4B43-AE9E-32C43598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 and preprints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A7F99-DB9C-5E44-9567-7386E5A3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multiple rounds of review, really polish your paper, which perhaps started its life as a preprint</a:t>
            </a:r>
          </a:p>
        </p:txBody>
      </p:sp>
    </p:spTree>
    <p:extLst>
      <p:ext uri="{BB962C8B-B14F-4D97-AF65-F5344CB8AC3E}">
        <p14:creationId xmlns:p14="http://schemas.microsoft.com/office/powerpoint/2010/main" val="2696315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09F01-0575-7F43-9DA5-C849A6B6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B8B4F-270C-2B4E-8F43-40E8BC446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614239" cy="3450613"/>
          </a:xfrm>
        </p:spPr>
        <p:txBody>
          <a:bodyPr/>
          <a:lstStyle/>
          <a:p>
            <a:r>
              <a:rPr lang="en-US" dirty="0"/>
              <a:t>Authors propose an </a:t>
            </a:r>
            <a:r>
              <a:rPr lang="en-US" b="1" dirty="0"/>
              <a:t>unsupervised </a:t>
            </a:r>
            <a:r>
              <a:rPr lang="en-US" dirty="0"/>
              <a:t>tracking and segmentation framework for microscopy videos</a:t>
            </a:r>
          </a:p>
          <a:p>
            <a:r>
              <a:rPr lang="en-US" dirty="0"/>
              <a:t>Problems of segmenting and tracking cells are handled simultaneously using </a:t>
            </a:r>
            <a:r>
              <a:rPr lang="en-US" b="1" dirty="0"/>
              <a:t>Bayesian inference</a:t>
            </a:r>
            <a:r>
              <a:rPr lang="en-US" dirty="0"/>
              <a:t> of </a:t>
            </a:r>
            <a:r>
              <a:rPr lang="en-US" b="1" dirty="0"/>
              <a:t>dynamic models</a:t>
            </a:r>
          </a:p>
          <a:p>
            <a:r>
              <a:rPr lang="en-US" dirty="0"/>
              <a:t>Very little ground-truth is needed, and cells are </a:t>
            </a:r>
            <a:r>
              <a:rPr lang="en-US" b="1" dirty="0"/>
              <a:t>not </a:t>
            </a:r>
            <a:r>
              <a:rPr lang="en-US" dirty="0"/>
              <a:t>assumed to be any particular shape</a:t>
            </a:r>
          </a:p>
          <a:p>
            <a:r>
              <a:rPr lang="en-US" dirty="0"/>
              <a:t>State-of-the-art performance, blah blah blah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77C68-070D-424C-B6FB-9C9CEE3A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78" y="2015732"/>
            <a:ext cx="4037280" cy="384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1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Journal of Open Source Software (JOSS) (</a:t>
            </a:r>
            <a:r>
              <a:rPr lang="en-US" dirty="0">
                <a:hlinkClick r:id="rId2"/>
              </a:rPr>
              <a:t>http://joss.theoj.org/</a:t>
            </a:r>
            <a:r>
              <a:rPr lang="en-US" dirty="0"/>
              <a:t> )</a:t>
            </a:r>
          </a:p>
          <a:p>
            <a:r>
              <a:rPr lang="en-US" dirty="0" err="1"/>
              <a:t>eLife</a:t>
            </a:r>
            <a:endParaRPr lang="en-US" dirty="0"/>
          </a:p>
          <a:p>
            <a:r>
              <a:rPr lang="en-US" dirty="0"/>
              <a:t>IEEE</a:t>
            </a:r>
          </a:p>
          <a:p>
            <a:pPr lvl="1"/>
            <a:r>
              <a:rPr lang="en-US" dirty="0"/>
              <a:t>Biomedical and Health Informatics (3.451)</a:t>
            </a:r>
          </a:p>
          <a:p>
            <a:pPr lvl="1"/>
            <a:r>
              <a:rPr lang="en-US" dirty="0"/>
              <a:t>Neural Networks and Learning Systems (6.108)</a:t>
            </a:r>
          </a:p>
          <a:p>
            <a:pPr lvl="1"/>
            <a:r>
              <a:rPr lang="en-US" dirty="0"/>
              <a:t>Image Processing (4.828)</a:t>
            </a:r>
          </a:p>
          <a:p>
            <a:pPr lvl="1"/>
            <a:r>
              <a:rPr lang="en-US" dirty="0"/>
              <a:t>Medical Imaging (3.942)</a:t>
            </a:r>
          </a:p>
          <a:p>
            <a:pPr lvl="1"/>
            <a:r>
              <a:rPr lang="en-US" dirty="0"/>
              <a:t>Computational Biology and Bioinformatics (1.955)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DA8C5-7343-4E44-BB44-8262F270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ACM</a:t>
            </a:r>
          </a:p>
          <a:p>
            <a:pPr lvl="1"/>
            <a:r>
              <a:rPr lang="en-US" dirty="0"/>
              <a:t>Knowledge Discovery from Data</a:t>
            </a:r>
          </a:p>
          <a:p>
            <a:pPr lvl="1"/>
            <a:r>
              <a:rPr lang="en-US" dirty="0"/>
              <a:t>Computational Biology and Bioinformatics</a:t>
            </a:r>
          </a:p>
          <a:p>
            <a:r>
              <a:rPr lang="en-US" dirty="0" err="1"/>
              <a:t>PLoS</a:t>
            </a:r>
            <a:endParaRPr lang="en-US" dirty="0"/>
          </a:p>
          <a:p>
            <a:pPr lvl="1"/>
            <a:r>
              <a:rPr lang="en-US" dirty="0"/>
              <a:t>ONE</a:t>
            </a:r>
          </a:p>
          <a:p>
            <a:pPr lvl="1"/>
            <a:r>
              <a:rPr lang="en-US" dirty="0"/>
              <a:t>Computational Biology</a:t>
            </a:r>
          </a:p>
          <a:p>
            <a:r>
              <a:rPr lang="en-US" dirty="0" err="1"/>
              <a:t>PeerJ</a:t>
            </a:r>
            <a:endParaRPr lang="en-US" dirty="0"/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Preprint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48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FBB0-21E6-B249-BDBC-F64BF4037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Preprint servers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8CC3A-E77D-6D48-9763-DFF7DFC2A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549" y="1436014"/>
            <a:ext cx="9073334" cy="515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2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3FB221-3F2F-A040-8033-F7B3EAA7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C8033-55B9-6441-9B83-54DDF404A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89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B156-05D9-D14B-97D8-917CCE58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the QRG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25CC78-1D2C-8E4D-9BDC-D840E1393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Send me your GitHub username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C6A6E-FAEF-C241-9BF4-51E8F355C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16" y="2962069"/>
            <a:ext cx="82550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38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Pictures +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https://quinngroup.github.io/people.html</a:t>
            </a:r>
            <a:r>
              <a:rPr lang="en-US" sz="2000" dirty="0"/>
              <a:t> </a:t>
            </a:r>
          </a:p>
          <a:p>
            <a:r>
              <a:rPr lang="en-US" sz="2000" dirty="0"/>
              <a:t>Email address, GitHub, social network handles,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B5C5F-478D-E442-8CC1-46E0CABAB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96" y="917846"/>
            <a:ext cx="3403402" cy="2186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3CA33-C0A7-D844-B8C9-DC6EFFE18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868" y="3405042"/>
            <a:ext cx="3230087" cy="2167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43A1F-79F1-2942-89A3-296AE6FC2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8809" y="4001985"/>
            <a:ext cx="3179817" cy="231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1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A16BC0-E433-8C4D-B76F-E50AC8B8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it’s your turn to give a talk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2174F-BBA6-FF4E-854A-2497C0ED9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625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(yep, we’re putting presentation materials on GitHub now!)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Clone the repository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Go into the folder for the proper year (so for you, this would be </a:t>
            </a:r>
            <a:r>
              <a:rPr lang="en-US" b="1" dirty="0"/>
              <a:t>2018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new folder there in the format: </a:t>
            </a:r>
            <a:r>
              <a:rPr lang="en-US" dirty="0">
                <a:latin typeface="Courier" pitchFamily="2" charset="0"/>
              </a:rPr>
              <a:t>&lt;month&gt;&lt;day&gt;_&lt;name&gt;_&lt;summary&gt;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Courier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README file with a summary of your talk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Include all the materials (pptx, paper, notebooks, </a:t>
            </a:r>
            <a:r>
              <a:rPr lang="en-US" dirty="0" err="1"/>
              <a:t>etc</a:t>
            </a:r>
            <a:r>
              <a:rPr lang="en-US" dirty="0"/>
              <a:t>) in that folder (NOT raw data though)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inside that directory: add, commit, and push everything back out!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525D70-D9A3-1A4D-A071-B3D25696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2" b="11662"/>
          <a:stretch/>
        </p:blipFill>
        <p:spPr>
          <a:xfrm>
            <a:off x="2992499" y="2903260"/>
            <a:ext cx="5973371" cy="2804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214F2F-24E6-A54B-9ACF-B224D414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499" y="4131452"/>
            <a:ext cx="62611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A16BC0-E433-8C4D-B76F-E50AC8B8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it’s your turn to give a talk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5226D0-A56E-734B-B0C9-5E16A393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350"/>
            <a:ext cx="12192000" cy="379182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92D5BC-C8E2-A843-86D7-BC2C5A27CCCF}"/>
              </a:ext>
            </a:extLst>
          </p:cNvPr>
          <p:cNvSpPr/>
          <p:nvPr/>
        </p:nvSpPr>
        <p:spPr>
          <a:xfrm>
            <a:off x="6348218" y="1974050"/>
            <a:ext cx="1216364" cy="321442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52FF5B1-874E-0E47-BF59-8C9630EBFA6D}"/>
              </a:ext>
            </a:extLst>
          </p:cNvPr>
          <p:cNvSpPr/>
          <p:nvPr/>
        </p:nvSpPr>
        <p:spPr>
          <a:xfrm>
            <a:off x="6348218" y="3612663"/>
            <a:ext cx="1216364" cy="321442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5287632-424A-394B-8A9C-24FAF8B090EA}"/>
              </a:ext>
            </a:extLst>
          </p:cNvPr>
          <p:cNvSpPr/>
          <p:nvPr/>
        </p:nvSpPr>
        <p:spPr>
          <a:xfrm>
            <a:off x="6348218" y="2209466"/>
            <a:ext cx="5843782" cy="321442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6" grpId="0" animBg="1"/>
      <p:bldP spid="1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A98CC-3F98-7847-8A70-D2E136E9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 this semester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F28D-1B10-4B4B-B8D9-5C53C3C6E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980655" cy="41119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Publish a blog post on our “Quarks” Medium account! </a:t>
            </a:r>
            <a:br>
              <a:rPr lang="en-US" dirty="0"/>
            </a:br>
            <a:r>
              <a:rPr lang="en-US" dirty="0">
                <a:hlinkClick r:id="rId2"/>
              </a:rPr>
              <a:t>https://medium.com/the-quarks</a:t>
            </a:r>
            <a:r>
              <a:rPr lang="en-US" dirty="0"/>
              <a:t> </a:t>
            </a:r>
          </a:p>
          <a:p>
            <a:r>
              <a:rPr lang="en-US" dirty="0"/>
              <a:t>Can be on anything!</a:t>
            </a:r>
          </a:p>
          <a:p>
            <a:pPr lvl="1"/>
            <a:r>
              <a:rPr lang="en-US" dirty="0"/>
              <a:t>A particularly </a:t>
            </a:r>
            <a:r>
              <a:rPr lang="en-US" dirty="0" err="1"/>
              <a:t>tricksy</a:t>
            </a:r>
            <a:r>
              <a:rPr lang="en-US" dirty="0"/>
              <a:t> bit of code you labored over (that’s basically what my “</a:t>
            </a:r>
            <a:r>
              <a:rPr lang="en-US" dirty="0" err="1"/>
              <a:t>einsum</a:t>
            </a:r>
            <a:r>
              <a:rPr lang="en-US" dirty="0"/>
              <a:t> use-case” post is about)</a:t>
            </a:r>
          </a:p>
          <a:p>
            <a:pPr lvl="1"/>
            <a:r>
              <a:rPr lang="en-US" dirty="0"/>
              <a:t>Some software you used (that’s Christian’s post)</a:t>
            </a:r>
          </a:p>
          <a:p>
            <a:pPr lvl="1"/>
            <a:r>
              <a:rPr lang="en-US" dirty="0"/>
              <a:t>Lessons learned from a conference, meetup, internship, or other event (</a:t>
            </a:r>
            <a:r>
              <a:rPr lang="en-US" dirty="0" err="1"/>
              <a:t>Sy’s</a:t>
            </a:r>
            <a:r>
              <a:rPr lang="en-US" dirty="0"/>
              <a:t> recent post)</a:t>
            </a:r>
          </a:p>
          <a:p>
            <a:pPr lvl="1"/>
            <a:r>
              <a:rPr lang="en-US" dirty="0"/>
              <a:t>A cool paper you came across</a:t>
            </a:r>
          </a:p>
          <a:p>
            <a:pPr lvl="1"/>
            <a:r>
              <a:rPr lang="en-US" dirty="0"/>
              <a:t>[YOUR IDEA HERE]</a:t>
            </a:r>
          </a:p>
          <a:p>
            <a:r>
              <a:rPr lang="en-US" dirty="0"/>
              <a:t>Award for the most-shared blog post!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B7788-DB97-3744-BDF3-C8836041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234" y="2015732"/>
            <a:ext cx="4593512" cy="385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BE888-3485-7A46-B5AD-13D94522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Saturday or Sunday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AF197-AC3E-034D-8A74-0A90F9BAC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me a message over Slack or email with the following bits of information: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you accomplished in the past week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Any roadblocks you ran into or problems you had with #1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you plan on doing in the coming week</a:t>
            </a:r>
          </a:p>
          <a:p>
            <a:r>
              <a:rPr lang="en-US" dirty="0"/>
              <a:t>I’ll try to remind everyone, but please take it upon yourself to do this!</a:t>
            </a:r>
          </a:p>
          <a:p>
            <a:r>
              <a:rPr lang="en-US" dirty="0"/>
              <a:t>I refer to these points in our individual meetings each week</a:t>
            </a:r>
          </a:p>
        </p:txBody>
      </p:sp>
    </p:spTree>
    <p:extLst>
      <p:ext uri="{BB962C8B-B14F-4D97-AF65-F5344CB8AC3E}">
        <p14:creationId xmlns:p14="http://schemas.microsoft.com/office/powerpoint/2010/main" val="173648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7E2F9-44F8-3840-AB92-F1B25305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21260-ABFD-C94D-9C97-7439FBB94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76310"/>
          </a:xfrm>
        </p:spPr>
        <p:txBody>
          <a:bodyPr/>
          <a:lstStyle/>
          <a:p>
            <a:r>
              <a:rPr lang="en-US" dirty="0"/>
              <a:t>Push your code to GitHub</a:t>
            </a:r>
          </a:p>
          <a:p>
            <a:r>
              <a:rPr lang="en-US" dirty="0"/>
              <a:t>Document </a:t>
            </a:r>
            <a:r>
              <a:rPr lang="en-US" b="1" dirty="0"/>
              <a:t>everything</a:t>
            </a:r>
          </a:p>
          <a:p>
            <a:pPr lvl="1"/>
            <a:r>
              <a:rPr lang="en-US" dirty="0"/>
              <a:t>Make a good README</a:t>
            </a:r>
          </a:p>
          <a:p>
            <a:pPr lvl="1"/>
            <a:r>
              <a:rPr lang="en-US" dirty="0"/>
              <a:t>Include comments in your code</a:t>
            </a:r>
          </a:p>
          <a:p>
            <a:pPr lvl="1"/>
            <a:r>
              <a:rPr lang="en-US" dirty="0"/>
              <a:t>Use the ticket system when you run into problems or need to remind yourself to do something, or even when you just get a crazy idea</a:t>
            </a:r>
          </a:p>
          <a:p>
            <a:pPr lvl="1"/>
            <a:r>
              <a:rPr lang="en-US" dirty="0"/>
              <a:t>Make notes in the GitHub wiki (could later form the basis for a paper or preprint)</a:t>
            </a:r>
          </a:p>
          <a:p>
            <a:r>
              <a:rPr lang="en-US" dirty="0"/>
              <a:t>Ask for help </a:t>
            </a:r>
            <a:r>
              <a:rPr lang="en-US" b="1" dirty="0"/>
              <a:t>when</a:t>
            </a:r>
            <a:r>
              <a:rPr lang="en-US" dirty="0"/>
              <a:t> you need it</a:t>
            </a:r>
          </a:p>
          <a:p>
            <a:r>
              <a:rPr lang="en-US" b="1" dirty="0"/>
              <a:t>Have fun with your work--and if it’s not fun, let me know</a:t>
            </a:r>
          </a:p>
        </p:txBody>
      </p:sp>
    </p:spTree>
    <p:extLst>
      <p:ext uri="{BB962C8B-B14F-4D97-AF65-F5344CB8AC3E}">
        <p14:creationId xmlns:p14="http://schemas.microsoft.com/office/powerpoint/2010/main" val="237553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68F0-C8F0-E14B-89C1-A37200B1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&amp;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B069-24B3-7C4F-952C-3C08C3C1D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706728" cy="34506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distinct but related ideas in computer vision</a:t>
            </a:r>
          </a:p>
          <a:p>
            <a:r>
              <a:rPr lang="en-US" i="1" dirty="0"/>
              <a:t>Object segmentation</a:t>
            </a:r>
            <a:r>
              <a:rPr lang="en-US" dirty="0"/>
              <a:t> entails finding “boundaries” of objects in images</a:t>
            </a:r>
          </a:p>
          <a:p>
            <a:r>
              <a:rPr lang="en-US" i="1" dirty="0"/>
              <a:t>Object tracking</a:t>
            </a:r>
            <a:r>
              <a:rPr lang="en-US" dirty="0"/>
              <a:t> means not only identifying objects, but recognizing the same ones across time</a:t>
            </a:r>
          </a:p>
          <a:p>
            <a:r>
              <a:rPr lang="en-US" dirty="0"/>
              <a:t>Both are challenging!</a:t>
            </a:r>
          </a:p>
          <a:p>
            <a:r>
              <a:rPr lang="en-US" b="1" dirty="0"/>
              <a:t>This paper does both, jointly</a:t>
            </a:r>
            <a:r>
              <a:rPr lang="en-US" dirty="0"/>
              <a:t> (one helps the other)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C632A-B2BB-8241-A234-CBCABB6D6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07" y="2300161"/>
            <a:ext cx="4950483" cy="2782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A52627-66D4-8745-9D3F-A8C0890FE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307" y="2139815"/>
            <a:ext cx="4473677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93A89E-D569-9A40-8F5C-8B4370B7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8BE83-915B-2443-811C-95E20E28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53" y="2020618"/>
            <a:ext cx="5720526" cy="395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64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2588-34DD-B34A-96EF-28FB4E08A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</p:spTree>
    <p:extLst>
      <p:ext uri="{BB962C8B-B14F-4D97-AF65-F5344CB8AC3E}">
        <p14:creationId xmlns:p14="http://schemas.microsoft.com/office/powerpoint/2010/main" val="3553120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CA71C-6EBA-894C-8E17-168AB6C6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E69D6-0A37-1B4A-93EF-AB4341E85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https://www.kaggle.com/c/rsna</a:t>
            </a:r>
            <a:r>
              <a:rPr lang="en-US">
                <a:hlinkClick r:id="rId2"/>
              </a:rPr>
              <a:t>-pneumonia-detection-challenge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10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Kaggle</a:t>
            </a:r>
            <a:r>
              <a:rPr lang="en-US" dirty="0"/>
              <a:t> 2018 Data Science Bowl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011270" cy="3318936"/>
          </a:xfrm>
        </p:spPr>
        <p:txBody>
          <a:bodyPr/>
          <a:lstStyle/>
          <a:p>
            <a:r>
              <a:rPr lang="en-US" dirty="0"/>
              <a:t>Nuclei Segmentation</a:t>
            </a:r>
          </a:p>
          <a:p>
            <a:r>
              <a:rPr lang="en-US" dirty="0">
                <a:hlinkClick r:id="rId2"/>
              </a:rPr>
              <a:t>https://www.kaggle.com/c/data-science-bowl-2018</a:t>
            </a:r>
            <a:r>
              <a:rPr lang="en-US" dirty="0"/>
              <a:t> </a:t>
            </a:r>
          </a:p>
          <a:p>
            <a:r>
              <a:rPr lang="en-US" dirty="0"/>
              <a:t>April 9: </a:t>
            </a:r>
            <a:r>
              <a:rPr lang="en-US" b="1" dirty="0"/>
              <a:t>Entry deadline</a:t>
            </a:r>
          </a:p>
          <a:p>
            <a:endParaRPr lang="en-US" b="1" dirty="0"/>
          </a:p>
          <a:p>
            <a:r>
              <a:rPr lang="en-US" dirty="0"/>
              <a:t>Talk about tailor-made for us! </a:t>
            </a:r>
            <a:r>
              <a:rPr lang="en-US" dirty="0">
                <a:sym typeface="Wingdings"/>
              </a:rPr>
              <a:t>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88" y="1965262"/>
            <a:ext cx="3699715" cy="43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4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Summer of Code 2018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078505" cy="379008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https://summerofcode.withgoogle.com/</a:t>
            </a:r>
            <a:r>
              <a:rPr lang="en-US" dirty="0"/>
              <a:t> </a:t>
            </a:r>
          </a:p>
          <a:p>
            <a:r>
              <a:rPr lang="en-US" dirty="0"/>
              <a:t>Participating organizations announced on </a:t>
            </a:r>
            <a:r>
              <a:rPr lang="en-US" b="1" dirty="0"/>
              <a:t>Feb 12</a:t>
            </a:r>
          </a:p>
          <a:p>
            <a:r>
              <a:rPr lang="en-US" dirty="0"/>
              <a:t>Will move </a:t>
            </a:r>
            <a:r>
              <a:rPr lang="en-US" b="1" dirty="0"/>
              <a:t>fast</a:t>
            </a:r>
            <a:r>
              <a:rPr lang="en-US" dirty="0"/>
              <a:t> after that!</a:t>
            </a:r>
          </a:p>
          <a:p>
            <a:pPr lvl="1"/>
            <a:r>
              <a:rPr lang="en-US" dirty="0"/>
              <a:t>Student Application Period: March 12-27</a:t>
            </a:r>
          </a:p>
          <a:p>
            <a:pPr lvl="1"/>
            <a:r>
              <a:rPr lang="en-US" dirty="0"/>
              <a:t>Need to be familiar with potential projects </a:t>
            </a:r>
            <a:r>
              <a:rPr lang="en-US" b="1" dirty="0"/>
              <a:t>before then!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871" y="2556932"/>
            <a:ext cx="3128682" cy="31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24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138CD-9530-9644-98B1-A9766524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22" y="2335015"/>
            <a:ext cx="2032000" cy="20193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1D83B6-B01F-C246-A15F-1E14A8C4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n-US" dirty="0"/>
              <a:t>IEEE Data Science and Advanced Analytics (DSAA)</a:t>
            </a:r>
          </a:p>
          <a:p>
            <a:pPr lvl="1"/>
            <a:r>
              <a:rPr lang="en-US" dirty="0"/>
              <a:t>Turin, Italy</a:t>
            </a:r>
          </a:p>
          <a:p>
            <a:pPr lvl="1"/>
            <a:r>
              <a:rPr lang="en-US" dirty="0"/>
              <a:t>October 1-3, 2018</a:t>
            </a:r>
          </a:p>
          <a:p>
            <a:pPr lvl="1"/>
            <a:r>
              <a:rPr lang="en-US" b="1" dirty="0"/>
              <a:t>TBD (probably May-June 2018)</a:t>
            </a:r>
          </a:p>
          <a:p>
            <a:pPr lvl="1"/>
            <a:r>
              <a:rPr lang="en-US" dirty="0"/>
              <a:t>Acceptance rate: ~20%</a:t>
            </a:r>
          </a:p>
          <a:p>
            <a:pPr lvl="1"/>
            <a:r>
              <a:rPr lang="en-US" dirty="0">
                <a:hlinkClick r:id="rId3"/>
              </a:rPr>
              <a:t>http://www.dsaa.co/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552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 Conference on Computer Vision</a:t>
            </a:r>
          </a:p>
          <a:p>
            <a:pPr lvl="1"/>
            <a:r>
              <a:rPr lang="en-US" dirty="0"/>
              <a:t>Venice, Italy</a:t>
            </a:r>
          </a:p>
          <a:p>
            <a:pPr lvl="1"/>
            <a:r>
              <a:rPr lang="en-US" dirty="0"/>
              <a:t>October 24-27, 2017</a:t>
            </a:r>
          </a:p>
          <a:p>
            <a:pPr lvl="1"/>
            <a:r>
              <a:rPr lang="en-US" b="1" dirty="0"/>
              <a:t>March 17,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http://iccv2017.thecvf.com/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0574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Information Processing Systems</a:t>
            </a:r>
          </a:p>
          <a:p>
            <a:pPr lvl="1"/>
            <a:r>
              <a:rPr lang="en-US" dirty="0"/>
              <a:t>Long Beach, CA</a:t>
            </a:r>
          </a:p>
          <a:p>
            <a:pPr lvl="1"/>
            <a:r>
              <a:rPr lang="en-US" dirty="0"/>
              <a:t>December 4-9, 2017</a:t>
            </a:r>
          </a:p>
          <a:p>
            <a:pPr lvl="1"/>
            <a:r>
              <a:rPr lang="en-US" b="1" dirty="0"/>
              <a:t>TBD (probably May),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https://nips.cc/Conferences/2017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~20%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17130900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Conference Venues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ACM Conference on Bioinformatics, Computational Biology, and Health Informatics</a:t>
            </a:r>
          </a:p>
          <a:p>
            <a:pPr lvl="1"/>
            <a:r>
              <a:rPr lang="en-US" dirty="0"/>
              <a:t>Boston, MA</a:t>
            </a:r>
          </a:p>
          <a:p>
            <a:pPr lvl="1"/>
            <a:r>
              <a:rPr lang="en-US" dirty="0"/>
              <a:t>August 21-24, 2017</a:t>
            </a:r>
          </a:p>
          <a:p>
            <a:pPr lvl="1"/>
            <a:r>
              <a:rPr lang="en-US" b="1" dirty="0"/>
              <a:t>April 10, 2017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http://acm-bcb.org/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~30% acceptance rate</a:t>
            </a:r>
          </a:p>
        </p:txBody>
      </p:sp>
    </p:spTree>
    <p:extLst>
      <p:ext uri="{BB962C8B-B14F-4D97-AF65-F5344CB8AC3E}">
        <p14:creationId xmlns:p14="http://schemas.microsoft.com/office/powerpoint/2010/main" val="153143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3D47-3691-134F-9D39-F2DEBB75C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&amp;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9A531-6509-CC4F-9031-14F550473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913595" cy="41000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paper does both, jointly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Motion estimation, </a:t>
            </a:r>
            <a:r>
              <a:rPr lang="en-US" i="1" dirty="0"/>
              <a:t>a la </a:t>
            </a:r>
            <a:r>
              <a:rPr lang="en-US" dirty="0"/>
              <a:t>Kalman Filter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Probabilistic assignment of pixels to a cell</a:t>
            </a:r>
          </a:p>
          <a:p>
            <a:r>
              <a:rPr lang="en-US" dirty="0"/>
              <a:t>Segmentation in frame </a:t>
            </a:r>
            <a:r>
              <a:rPr lang="en-US" i="1" dirty="0"/>
              <a:t>t+1</a:t>
            </a:r>
            <a:r>
              <a:rPr lang="en-US" dirty="0"/>
              <a:t> is a function of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Segmentation in frame </a:t>
            </a:r>
            <a:r>
              <a:rPr lang="en-US" i="1" dirty="0"/>
              <a:t>t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Motion estimation in frame </a:t>
            </a:r>
            <a:r>
              <a:rPr lang="en-US" i="1" dirty="0"/>
              <a:t>t+1</a:t>
            </a:r>
          </a:p>
          <a:p>
            <a:r>
              <a:rPr lang="en-US" dirty="0"/>
              <a:t>Use Kalman state vector to build a “shape prior” for each cell</a:t>
            </a:r>
          </a:p>
          <a:p>
            <a:r>
              <a:rPr lang="en-US" dirty="0"/>
              <a:t>Use a fast-matching algorithm to probabilistically align cells over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7B492-DAAE-974E-B95E-7B08BEBC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826" y="2122610"/>
            <a:ext cx="5537466" cy="29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5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2752E-0098-B146-BFC8-75630870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A2B2-6140-114E-9119-449386CFCC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2015732"/>
                <a:ext cx="5626115" cy="3450613"/>
              </a:xfrm>
            </p:spPr>
            <p:txBody>
              <a:bodyPr/>
              <a:lstStyle/>
              <a:p>
                <a:r>
                  <a:rPr lang="en-US" dirty="0"/>
                  <a:t>Classic models for probabilistic prediction of some evolving system</a:t>
                </a:r>
              </a:p>
              <a:p>
                <a:r>
                  <a:rPr lang="en-US" dirty="0"/>
                  <a:t>Markov conditional probability</a:t>
                </a:r>
              </a:p>
              <a:p>
                <a:r>
                  <a:rPr lang="en-US" i="1" dirty="0"/>
                  <a:t>I</a:t>
                </a:r>
                <a:r>
                  <a:rPr lang="en-US" i="1" baseline="-25000" dirty="0"/>
                  <a:t>t</a:t>
                </a:r>
                <a:r>
                  <a:rPr lang="en-US" dirty="0"/>
                  <a:t> : image at time </a:t>
                </a:r>
                <a:r>
                  <a:rPr lang="en-US" i="1" dirty="0"/>
                  <a:t>t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i="1" baseline="-25000" dirty="0"/>
                  <a:t>t</a:t>
                </a:r>
                <a:r>
                  <a:rPr lang="en-US" dirty="0"/>
                  <a:t>: Segmentation at time </a:t>
                </a:r>
                <a:r>
                  <a:rPr lang="en-US" i="1" dirty="0"/>
                  <a:t>t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i="1" baseline="-25000" dirty="0"/>
                  <a:t>t</a:t>
                </a:r>
                <a:r>
                  <a:rPr lang="en-US" dirty="0"/>
                  <a:t>: Cell state at time </a:t>
                </a:r>
                <a:r>
                  <a:rPr lang="en-US" i="1" dirty="0"/>
                  <a:t>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9A2B2-6140-114E-9119-449386CFCC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2015732"/>
                <a:ext cx="5626115" cy="3450613"/>
              </a:xfrm>
              <a:blipFill>
                <a:blip r:embed="rId2"/>
                <a:stretch>
                  <a:fillRect l="-676" r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3726BC2-A6D4-E948-BBC2-C18BC2A92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66" y="2286888"/>
            <a:ext cx="3937000" cy="29083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8D623A5-769D-0549-839C-51B217522B9D}"/>
              </a:ext>
            </a:extLst>
          </p:cNvPr>
          <p:cNvSpPr/>
          <p:nvPr/>
        </p:nvSpPr>
        <p:spPr>
          <a:xfrm>
            <a:off x="86399" y="3230088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Known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3B499BB-F9C2-D647-9A0C-14E68F55B2FC}"/>
              </a:ext>
            </a:extLst>
          </p:cNvPr>
          <p:cNvSpPr/>
          <p:nvPr/>
        </p:nvSpPr>
        <p:spPr>
          <a:xfrm>
            <a:off x="86399" y="3741038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7698BA8-6626-BC4E-8C46-8ED2E0380385}"/>
              </a:ext>
            </a:extLst>
          </p:cNvPr>
          <p:cNvSpPr/>
          <p:nvPr/>
        </p:nvSpPr>
        <p:spPr>
          <a:xfrm>
            <a:off x="86399" y="4223960"/>
            <a:ext cx="1365180" cy="7125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230801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7" grpId="1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6E67-F2D7-8C4B-BB0D-BF926AB2B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Model of Assigning One pixel to a cell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912CC-FE4B-114A-AEC1-B5EB5F619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48" y="2081727"/>
            <a:ext cx="4800600" cy="107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D5714-84F8-6443-B0E4-0033A7A73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648" y="3484665"/>
            <a:ext cx="8191500" cy="10287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6E26F73-7E7E-484F-91F6-BE0ADBE7B922}"/>
              </a:ext>
            </a:extLst>
          </p:cNvPr>
          <p:cNvSpPr/>
          <p:nvPr/>
        </p:nvSpPr>
        <p:spPr>
          <a:xfrm>
            <a:off x="7196446" y="2177192"/>
            <a:ext cx="1496292" cy="798341"/>
          </a:xfrm>
          <a:prstGeom prst="wedgeRoundRectCallout">
            <a:avLst>
              <a:gd name="adj1" fmla="val -154058"/>
              <a:gd name="adj2" fmla="val 402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Markov Assumption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7D4458D-9061-844E-91ED-E32E1C39A50C}"/>
              </a:ext>
            </a:extLst>
          </p:cNvPr>
          <p:cNvSpPr/>
          <p:nvPr/>
        </p:nvSpPr>
        <p:spPr>
          <a:xfrm>
            <a:off x="2943100" y="4623326"/>
            <a:ext cx="1496292" cy="798341"/>
          </a:xfrm>
          <a:prstGeom prst="wedgeRoundRectCallout">
            <a:avLst>
              <a:gd name="adj1" fmla="val 87212"/>
              <a:gd name="adj2" fmla="val -981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Bayes’ Theorem</a:t>
            </a:r>
          </a:p>
        </p:txBody>
      </p:sp>
    </p:spTree>
    <p:extLst>
      <p:ext uri="{BB962C8B-B14F-4D97-AF65-F5344CB8AC3E}">
        <p14:creationId xmlns:p14="http://schemas.microsoft.com/office/powerpoint/2010/main" val="170270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91B-737A-614A-9B6B-14A7361E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State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4213E-5C79-2F4B-820D-AE35542A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53" y="2249550"/>
            <a:ext cx="18669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DE6FA-DE03-9F41-8C4A-8589BA4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53" y="2949817"/>
            <a:ext cx="5397500" cy="69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2898F-66F6-F344-BA72-D7D19B903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325" y="1913767"/>
            <a:ext cx="4740946" cy="41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B48D-16C3-474A-ACA9-BDB79573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Distance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5A745-6425-3E40-A32B-6B042167E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100060"/>
          </a:xfrm>
        </p:spPr>
        <p:txBody>
          <a:bodyPr/>
          <a:lstStyle/>
          <a:p>
            <a:r>
              <a:rPr lang="en-US" dirty="0"/>
              <a:t>This is the dynamic shape model (DSM), which is the “shape prior” used for segmentation over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Basically, tries to give pixels </a:t>
            </a:r>
            <a:r>
              <a:rPr lang="en-US" i="1" dirty="0"/>
              <a:t>inside</a:t>
            </a:r>
            <a:r>
              <a:rPr lang="en-US" dirty="0"/>
              <a:t> the cell positive distance values, and pixels </a:t>
            </a:r>
            <a:r>
              <a:rPr lang="en-US" i="1" dirty="0"/>
              <a:t>outside </a:t>
            </a:r>
            <a:r>
              <a:rPr lang="en-US" dirty="0"/>
              <a:t>the cell negative distance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C1A0F-1E60-2A43-9D51-F02C0EE2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85" y="3059557"/>
            <a:ext cx="6885205" cy="1488693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17D9B283-B7EC-E54F-8ECC-28CFBC2C7DE0}"/>
              </a:ext>
            </a:extLst>
          </p:cNvPr>
          <p:cNvSpPr/>
          <p:nvPr/>
        </p:nvSpPr>
        <p:spPr>
          <a:xfrm>
            <a:off x="9772318" y="2525167"/>
            <a:ext cx="1746747" cy="878184"/>
          </a:xfrm>
          <a:prstGeom prst="wedgeRoundRectCallout">
            <a:avLst>
              <a:gd name="adj1" fmla="val -87564"/>
              <a:gd name="adj2" fmla="val 595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</a:t>
            </a:r>
            <a:r>
              <a:rPr lang="en-US" i="1" dirty="0"/>
              <a:t>x </a:t>
            </a:r>
            <a:r>
              <a:rPr lang="en-US" dirty="0"/>
              <a:t>belongs to object </a:t>
            </a:r>
            <a:r>
              <a:rPr lang="en-US" i="1" dirty="0"/>
              <a:t>k</a:t>
            </a:r>
            <a:endParaRPr lang="en-US" dirty="0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A9FADCE-8005-814F-9BE9-393CC7597F3C}"/>
              </a:ext>
            </a:extLst>
          </p:cNvPr>
          <p:cNvSpPr/>
          <p:nvPr/>
        </p:nvSpPr>
        <p:spPr>
          <a:xfrm>
            <a:off x="9772317" y="3944428"/>
            <a:ext cx="1746747" cy="878184"/>
          </a:xfrm>
          <a:prstGeom prst="wedgeRoundRectCallout">
            <a:avLst>
              <a:gd name="adj1" fmla="val -86204"/>
              <a:gd name="adj2" fmla="val -391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Pixel </a:t>
            </a:r>
            <a:r>
              <a:rPr lang="en-US" i="1" dirty="0"/>
              <a:t>x </a:t>
            </a:r>
            <a:r>
              <a:rPr lang="en-US" dirty="0"/>
              <a:t>does NOT belong to object </a:t>
            </a:r>
            <a:r>
              <a:rPr lang="en-US" i="1" dirty="0"/>
              <a:t>k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CC6FC7-5D77-2042-A9EA-A7F3A1F4E0B9}"/>
              </a:ext>
            </a:extLst>
          </p:cNvPr>
          <p:cNvSpPr/>
          <p:nvPr/>
        </p:nvSpPr>
        <p:spPr>
          <a:xfrm>
            <a:off x="6198921" y="3047682"/>
            <a:ext cx="1520041" cy="148869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65B91778-816D-8D4E-B7B4-4DF9F328D012}"/>
              </a:ext>
            </a:extLst>
          </p:cNvPr>
          <p:cNvSpPr/>
          <p:nvPr/>
        </p:nvSpPr>
        <p:spPr>
          <a:xfrm>
            <a:off x="6709558" y="4995234"/>
            <a:ext cx="1947554" cy="700645"/>
          </a:xfrm>
          <a:prstGeom prst="wedgeRoundRectCallout">
            <a:avLst>
              <a:gd name="adj1" fmla="val -32521"/>
              <a:gd name="adj2" fmla="val -96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Euclidean distance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232B5DAD-66D6-EF45-9E49-3F6B3E01A185}"/>
              </a:ext>
            </a:extLst>
          </p:cNvPr>
          <p:cNvSpPr/>
          <p:nvPr/>
        </p:nvSpPr>
        <p:spPr>
          <a:xfrm>
            <a:off x="3075709" y="4822612"/>
            <a:ext cx="2683823" cy="873267"/>
          </a:xfrm>
          <a:prstGeom prst="wedgeRoundRectCallout">
            <a:avLst>
              <a:gd name="adj1" fmla="val 39058"/>
              <a:gd name="adj2" fmla="val -1067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 pixel on the estimated segmentation boundary</a:t>
            </a:r>
          </a:p>
        </p:txBody>
      </p:sp>
    </p:spTree>
    <p:extLst>
      <p:ext uri="{BB962C8B-B14F-4D97-AF65-F5344CB8AC3E}">
        <p14:creationId xmlns:p14="http://schemas.microsoft.com/office/powerpoint/2010/main" val="184011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{BE8047B2-092D-8140-945F-F415F64B44BB}tf10001119</Template>
  <TotalTime>1531</TotalTime>
  <Words>1959</Words>
  <Application>Microsoft Macintosh PowerPoint</Application>
  <PresentationFormat>Widescreen</PresentationFormat>
  <Paragraphs>315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Courier</vt:lpstr>
      <vt:lpstr>Gill Sans MT</vt:lpstr>
      <vt:lpstr>Wingdings</vt:lpstr>
      <vt:lpstr>Gallery</vt:lpstr>
      <vt:lpstr>Quinn Research Group Meeting</vt:lpstr>
      <vt:lpstr>A Probabilistic Approach to Joint Cell Tracking and Segmentation in High-Throughput Microscopy Videos </vt:lpstr>
      <vt:lpstr>Highlights</vt:lpstr>
      <vt:lpstr>Segmentation &amp; Tracking</vt:lpstr>
      <vt:lpstr>Segmentation &amp; Tracking</vt:lpstr>
      <vt:lpstr>Kalman Filters</vt:lpstr>
      <vt:lpstr>Probabilistic Model of Assigning One pixel to a cell</vt:lpstr>
      <vt:lpstr>Kalman State Vector</vt:lpstr>
      <vt:lpstr>Signed Distance function</vt:lpstr>
      <vt:lpstr>Signed Distance Function</vt:lpstr>
      <vt:lpstr>Pipeline</vt:lpstr>
      <vt:lpstr>Experiments</vt:lpstr>
      <vt:lpstr>Conclusions</vt:lpstr>
      <vt:lpstr>Questions?</vt:lpstr>
      <vt:lpstr>And now for something completely different</vt:lpstr>
      <vt:lpstr>Group Members</vt:lpstr>
      <vt:lpstr>Group Members</vt:lpstr>
      <vt:lpstr>Fall 2018 Schedule</vt:lpstr>
      <vt:lpstr>Expectations</vt:lpstr>
      <vt:lpstr>Resources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Conference Venues</vt:lpstr>
      <vt:lpstr>Journals and preprints</vt:lpstr>
      <vt:lpstr>Journals</vt:lpstr>
      <vt:lpstr>Preprint servers</vt:lpstr>
      <vt:lpstr>What to do next</vt:lpstr>
      <vt:lpstr>Connect to the QRG Github</vt:lpstr>
      <vt:lpstr>Pictures + Info</vt:lpstr>
      <vt:lpstr>When it’s your turn to give a talk</vt:lpstr>
      <vt:lpstr>When it’s your turn to give a talk</vt:lpstr>
      <vt:lpstr>Sometime this semester</vt:lpstr>
      <vt:lpstr>Every Saturday or Sunday</vt:lpstr>
      <vt:lpstr>Always</vt:lpstr>
      <vt:lpstr>Questions?</vt:lpstr>
      <vt:lpstr>Old slides</vt:lpstr>
      <vt:lpstr>Kaggle</vt:lpstr>
      <vt:lpstr>Kaggle 2018 Data Science Bowl</vt:lpstr>
      <vt:lpstr>Google Summer of Code 2018</vt:lpstr>
      <vt:lpstr>Conference Venues</vt:lpstr>
      <vt:lpstr>Conference Venues</vt:lpstr>
      <vt:lpstr>Conference Venues</vt:lpstr>
      <vt:lpstr>Conference Venues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Meeting</dc:title>
  <dc:creator>Shannon Quinn</dc:creator>
  <cp:lastModifiedBy>Shannon Quinn</cp:lastModifiedBy>
  <cp:revision>252</cp:revision>
  <dcterms:created xsi:type="dcterms:W3CDTF">2017-01-13T16:16:12Z</dcterms:created>
  <dcterms:modified xsi:type="dcterms:W3CDTF">2018-09-05T11:08:25Z</dcterms:modified>
</cp:coreProperties>
</file>